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Narrow" charset="1" panose="020B0506020202020B04"/>
      <p:regular r:id="rId10"/>
    </p:embeddedFont>
    <p:embeddedFont>
      <p:font typeface="Archivo Narrow Bold" charset="1" panose="020B0806020202020B04"/>
      <p:regular r:id="rId11"/>
    </p:embeddedFont>
    <p:embeddedFont>
      <p:font typeface="Archivo Narrow Italics" charset="1" panose="020B0506020202090B04"/>
      <p:regular r:id="rId12"/>
    </p:embeddedFont>
    <p:embeddedFont>
      <p:font typeface="Archivo Narrow Bold Italics" charset="1" panose="020B0806020202090B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Montserrat Semi-Bold" charset="1" panose="00000700000000000000"/>
      <p:regular r:id="rId18"/>
    </p:embeddedFont>
    <p:embeddedFont>
      <p:font typeface="Montserrat Semi-Bold Bold" charset="1" panose="00000800000000000000"/>
      <p:regular r:id="rId19"/>
    </p:embeddedFont>
    <p:embeddedFont>
      <p:font typeface="Montserrat Semi-Bold Italics" charset="1" panose="00000700000000000000"/>
      <p:regular r:id="rId20"/>
    </p:embeddedFont>
    <p:embeddedFont>
      <p:font typeface="Montserrat Semi-Bold Bold Italics" charset="1" panose="000008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6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600000000000000"/>
      <p:regular r:id="rId25"/>
    </p:embeddedFont>
    <p:embeddedFont>
      <p:font typeface="Neue Machina UltraBold" charset="1" panose="00000900000000000000"/>
      <p:regular r:id="rId26"/>
    </p:embeddedFont>
    <p:embeddedFont>
      <p:font typeface="TT Firs Neue" charset="1" panose="02000503030000020004"/>
      <p:regular r:id="rId27"/>
    </p:embeddedFont>
    <p:embeddedFont>
      <p:font typeface="TT Firs Neue Bold" charset="1" panose="02000803030000020004"/>
      <p:regular r:id="rId28"/>
    </p:embeddedFont>
    <p:embeddedFont>
      <p:font typeface="TT Firs Neue Italics" charset="1" panose="02000503030000090004"/>
      <p:regular r:id="rId29"/>
    </p:embeddedFont>
    <p:embeddedFont>
      <p:font typeface="TT Firs Neue Bold Italics" charset="1" panose="02000803040000090004"/>
      <p:regular r:id="rId30"/>
    </p:embeddedFont>
    <p:embeddedFont>
      <p:font typeface="TT Norms" charset="1" panose="02000503030000020003"/>
      <p:regular r:id="rId31"/>
    </p:embeddedFont>
    <p:embeddedFont>
      <p:font typeface="TT Norms Bold" charset="1" panose="02000803030000020004"/>
      <p:regular r:id="rId32"/>
    </p:embeddedFont>
    <p:embeddedFont>
      <p:font typeface="TT Norms Italics" charset="1" panose="02000503030000090003"/>
      <p:regular r:id="rId33"/>
    </p:embeddedFont>
    <p:embeddedFont>
      <p:font typeface="TT Norms Bold Italics" charset="1" panose="02000803020000090004"/>
      <p:regular r:id="rId34"/>
    </p:embeddedFont>
    <p:embeddedFont>
      <p:font typeface="Bisdak" charset="1" panose="000004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jpeg" Type="http://schemas.openxmlformats.org/officeDocument/2006/relationships/image"/><Relationship Id="rId5" Target="../media/image52.png" Type="http://schemas.openxmlformats.org/officeDocument/2006/relationships/image"/><Relationship Id="rId6" Target="../media/image53.jpe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0.png" Type="http://schemas.openxmlformats.org/officeDocument/2006/relationships/image"/><Relationship Id="rId7" Target="../media/image44.png" Type="http://schemas.openxmlformats.org/officeDocument/2006/relationships/image"/><Relationship Id="rId8" Target="https://threejs.org/docs/" TargetMode="External" Type="http://schemas.openxmlformats.org/officeDocument/2006/relationships/hyperlink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6.png" Type="http://schemas.openxmlformats.org/officeDocument/2006/relationships/image"/><Relationship Id="rId15" Target="../media/image7.svg" Type="http://schemas.openxmlformats.org/officeDocument/2006/relationships/image"/><Relationship Id="rId16" Target="../media/image2.png" Type="http://schemas.openxmlformats.org/officeDocument/2006/relationships/image"/><Relationship Id="rId17" Target="../media/image3.svg" Type="http://schemas.openxmlformats.org/officeDocument/2006/relationships/image"/><Relationship Id="rId18" Target="../media/image22.png" Type="http://schemas.openxmlformats.org/officeDocument/2006/relationships/image"/><Relationship Id="rId19" Target="../media/image23.svg" Type="http://schemas.openxmlformats.org/officeDocument/2006/relationships/image"/><Relationship Id="rId2" Target="../media/image10.png" Type="http://schemas.openxmlformats.org/officeDocument/2006/relationships/image"/><Relationship Id="rId20" Target="../media/image24.gif" Type="http://schemas.openxmlformats.org/officeDocument/2006/relationships/image"/><Relationship Id="rId21" Target="../media/image25.png" Type="http://schemas.openxmlformats.org/officeDocument/2006/relationships/image"/><Relationship Id="rId22" Target="../media/image26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kOaxlbYU.mp4" Type="http://schemas.openxmlformats.org/officeDocument/2006/relationships/video"/><Relationship Id="rId11" Target="../media/VAFkOaxlbYU.mp4" Type="http://schemas.microsoft.com/office/2007/relationships/media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6.png" Type="http://schemas.openxmlformats.org/officeDocument/2006/relationships/image"/><Relationship Id="rId7" Target="../media/image35.png" Type="http://schemas.openxmlformats.org/officeDocument/2006/relationships/image"/><Relationship Id="rId8" Target="../media/image37.png" Type="http://schemas.openxmlformats.org/officeDocument/2006/relationships/image"/><Relationship Id="rId9" Target="../media/image38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2.png" Type="http://schemas.openxmlformats.org/officeDocument/2006/relationships/image"/><Relationship Id="rId7" Target="../media/image33.png" Type="http://schemas.openxmlformats.org/officeDocument/2006/relationships/image"/><Relationship Id="rId8" Target="../media/image35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0.png" Type="http://schemas.openxmlformats.org/officeDocument/2006/relationships/image"/><Relationship Id="rId7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412" r="0" b="164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492401" y="-3841301"/>
            <a:ext cx="8094638" cy="809463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434696" y="7468618"/>
            <a:ext cx="6976627" cy="69766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667538" y="6302995"/>
            <a:ext cx="7381706" cy="544904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987554" y="895350"/>
            <a:ext cx="8312892" cy="103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01"/>
              </a:lnSpc>
            </a:pPr>
            <a:r>
              <a:rPr lang="en-US" sz="5929">
                <a:solidFill>
                  <a:srgbClr val="FFFFFF"/>
                </a:solidFill>
                <a:latin typeface="Neue Machina UltraBold"/>
              </a:rPr>
              <a:t>Messy Orbit Galaxy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64251" y="8358648"/>
            <a:ext cx="7085261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Montserrat"/>
              </a:rPr>
              <a:t>Introduction to to Computer Graphics,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Montserrat"/>
              </a:rPr>
              <a:t>João Afonso Pereira Ferreira 103037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906538" y="-3595810"/>
            <a:ext cx="11805542" cy="118055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20948" y="830763"/>
            <a:ext cx="11805542" cy="118055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022733" y="4321114"/>
            <a:ext cx="8893252" cy="83151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365435">
            <a:off x="-3790155" y="-730855"/>
            <a:ext cx="6282382" cy="63780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418792" y="1574006"/>
            <a:ext cx="4960423" cy="73450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15566" t="0" r="22501" b="0"/>
          <a:stretch>
            <a:fillRect/>
          </a:stretch>
        </p:blipFill>
        <p:spPr>
          <a:xfrm flipH="false" flipV="false" rot="0">
            <a:off x="11020948" y="1574006"/>
            <a:ext cx="4960960" cy="735253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077851" y="173710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Game About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0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2665" y="-995319"/>
            <a:ext cx="16725335" cy="167253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23925"/>
            <a:ext cx="108441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T Firs Neue Bold"/>
              </a:rPr>
              <a:t>Development &amp; Conclusions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849681" y="4954517"/>
            <a:ext cx="6046398" cy="3468141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r="0" t="-84519" b="-5530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623553" y="3746065"/>
            <a:ext cx="2660847" cy="1763261"/>
            <a:chOff x="0" y="0"/>
            <a:chExt cx="2014428" cy="1334899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2014428" cy="1334899"/>
            </a:xfrm>
            <a:custGeom>
              <a:avLst/>
              <a:gdLst/>
              <a:ahLst/>
              <a:cxnLst/>
              <a:rect r="r" b="b" t="t" l="l"/>
              <a:pathLst>
                <a:path h="1334899" w="2014428">
                  <a:moveTo>
                    <a:pt x="0" y="0"/>
                  </a:moveTo>
                  <a:lnTo>
                    <a:pt x="2014428" y="0"/>
                  </a:lnTo>
                  <a:lnTo>
                    <a:pt x="2014428" y="1334899"/>
                  </a:lnTo>
                  <a:lnTo>
                    <a:pt x="0" y="1334899"/>
                  </a:lnTo>
                  <a:close/>
                </a:path>
              </a:pathLst>
            </a:custGeom>
            <a:solidFill>
              <a:srgbClr val="3CB6C0"/>
            </a:solidFill>
            <a:ln>
              <a:noFill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84400" y="5505824"/>
            <a:ext cx="2660847" cy="1763261"/>
            <a:chOff x="0" y="0"/>
            <a:chExt cx="2014428" cy="1334899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2014428" cy="1334899"/>
            </a:xfrm>
            <a:custGeom>
              <a:avLst/>
              <a:gdLst/>
              <a:ahLst/>
              <a:cxnLst/>
              <a:rect r="r" b="b" t="t" l="l"/>
              <a:pathLst>
                <a:path h="1334899" w="2014428">
                  <a:moveTo>
                    <a:pt x="0" y="0"/>
                  </a:moveTo>
                  <a:lnTo>
                    <a:pt x="2014428" y="0"/>
                  </a:lnTo>
                  <a:lnTo>
                    <a:pt x="2014428" y="1334899"/>
                  </a:lnTo>
                  <a:lnTo>
                    <a:pt x="0" y="1334899"/>
                  </a:lnTo>
                  <a:close/>
                </a:path>
              </a:pathLst>
            </a:custGeom>
            <a:solidFill>
              <a:srgbClr val="2F0059"/>
            </a:solidFill>
            <a:ln>
              <a:noFill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520"/>
                </a:lnSpc>
              </a:pPr>
              <a:r>
                <a:rPr lang="en-US" sz="1800" spc="270">
                  <a:solidFill>
                    <a:srgbClr val="FFFFFF"/>
                  </a:solidFill>
                  <a:latin typeface="TT Norms"/>
                </a:rPr>
                <a:t>FANTASY ISN'T FICTION</a:t>
              </a: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429476" y="3128700"/>
            <a:ext cx="1475208" cy="2997992"/>
            <a:chOff x="0" y="0"/>
            <a:chExt cx="5001260" cy="1016381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5" t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22334" r="-22334" t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442082" y="4007280"/>
            <a:ext cx="1023788" cy="1240831"/>
            <a:chOff x="0" y="0"/>
            <a:chExt cx="1365051" cy="1654442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27965"/>
              <a:ext cx="1365051" cy="826476"/>
            </a:xfrm>
            <a:prstGeom prst="rect">
              <a:avLst/>
            </a:prstGeom>
          </p:spPr>
        </p:pic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7490" y="0"/>
              <a:ext cx="1190070" cy="1309077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217523" y="1223679"/>
              <a:ext cx="930005" cy="300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4"/>
                </a:lnSpc>
              </a:pPr>
              <a:r>
                <a:rPr lang="en-US" sz="1289" spc="-225">
                  <a:solidFill>
                    <a:srgbClr val="DFE2E1"/>
                  </a:solidFill>
                  <a:latin typeface="Bisdak Bold"/>
                </a:rPr>
                <a:t>Waar</a:t>
              </a: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87808" y="5660866"/>
            <a:ext cx="1454030" cy="1456679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30195" y="2478148"/>
            <a:ext cx="6442306" cy="522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3715" indent="-321858" lvl="1">
              <a:lnSpc>
                <a:spcPts val="4174"/>
              </a:lnSpc>
              <a:buFont typeface="Arial"/>
              <a:buChar char="•"/>
            </a:pPr>
            <a:r>
              <a:rPr lang="en-US" sz="2981">
                <a:solidFill>
                  <a:srgbClr val="FFFFFF"/>
                </a:solidFill>
                <a:latin typeface="Montserrat"/>
              </a:rPr>
              <a:t>Code Organization -  in classes, functions and imports</a:t>
            </a:r>
          </a:p>
          <a:p>
            <a:pPr>
              <a:lnSpc>
                <a:spcPts val="4174"/>
              </a:lnSpc>
            </a:pPr>
          </a:p>
          <a:p>
            <a:pPr marL="643715" indent="-321858" lvl="1">
              <a:lnSpc>
                <a:spcPts val="4174"/>
              </a:lnSpc>
              <a:buFont typeface="Arial"/>
              <a:buChar char="•"/>
            </a:pPr>
            <a:r>
              <a:rPr lang="en-US" sz="2981">
                <a:solidFill>
                  <a:srgbClr val="FFFFFF"/>
                </a:solidFill>
                <a:latin typeface="Montserrat"/>
              </a:rPr>
              <a:t>GitHub - keep project's versions</a:t>
            </a:r>
          </a:p>
          <a:p>
            <a:pPr>
              <a:lnSpc>
                <a:spcPts val="4174"/>
              </a:lnSpc>
            </a:pPr>
          </a:p>
          <a:p>
            <a:pPr marL="643715" indent="-321858" lvl="1">
              <a:lnSpc>
                <a:spcPts val="4174"/>
              </a:lnSpc>
              <a:buFont typeface="Arial"/>
              <a:buChar char="•"/>
            </a:pPr>
            <a:r>
              <a:rPr lang="en-US" sz="2981">
                <a:solidFill>
                  <a:srgbClr val="FFFFFF"/>
                </a:solidFill>
                <a:latin typeface="Montserrat"/>
              </a:rPr>
              <a:t>Problems/Difficulties</a:t>
            </a:r>
          </a:p>
          <a:p>
            <a:pPr>
              <a:lnSpc>
                <a:spcPts val="4174"/>
              </a:lnSpc>
            </a:pPr>
          </a:p>
          <a:p>
            <a:pPr marL="643715" indent="-321858" lvl="1">
              <a:lnSpc>
                <a:spcPts val="4174"/>
              </a:lnSpc>
              <a:buFont typeface="Arial"/>
              <a:buChar char="•"/>
            </a:pPr>
            <a:r>
              <a:rPr lang="en-US" sz="2981">
                <a:solidFill>
                  <a:srgbClr val="FFFFFF"/>
                </a:solidFill>
                <a:latin typeface="Montserrat"/>
              </a:rPr>
              <a:t>Discussion &amp; </a:t>
            </a:r>
            <a:r>
              <a:rPr lang="en-US" sz="2981">
                <a:solidFill>
                  <a:srgbClr val="FFFFFF"/>
                </a:solidFill>
                <a:latin typeface="Montserrat"/>
              </a:rPr>
              <a:t>Reached Initial Goals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0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References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88163"/>
            <a:ext cx="16175794" cy="522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7236" indent="-293618" lvl="1">
              <a:lnSpc>
                <a:spcPts val="3807"/>
              </a:lnSpc>
              <a:buFont typeface="Arial"/>
              <a:buChar char="•"/>
            </a:pPr>
            <a:r>
              <a:rPr lang="en-US" sz="2719">
                <a:solidFill>
                  <a:srgbClr val="FFFFFF"/>
                </a:solidFill>
                <a:latin typeface="Montserrat Bold"/>
              </a:rPr>
              <a:t>Sketchfab</a:t>
            </a:r>
            <a:r>
              <a:rPr lang="en-US" sz="2719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719">
                <a:solidFill>
                  <a:srgbClr val="FFFFFF"/>
                </a:solidFill>
                <a:latin typeface="Montserrat Bold"/>
              </a:rPr>
              <a:t>3D</a:t>
            </a:r>
            <a:r>
              <a:rPr lang="en-US" sz="2719">
                <a:solidFill>
                  <a:srgbClr val="FFFFFF"/>
                </a:solidFill>
                <a:latin typeface="Montserrat"/>
              </a:rPr>
              <a:t> models. Retrieved from  </a:t>
            </a:r>
            <a:r>
              <a:rPr lang="en-US" sz="2719" u="sng">
                <a:solidFill>
                  <a:srgbClr val="FFFFFF"/>
                </a:solidFill>
                <a:latin typeface="Montserrat"/>
              </a:rPr>
              <a:t>https://sketchfab.com/</a:t>
            </a:r>
            <a:r>
              <a:rPr lang="en-US" sz="2719">
                <a:solidFill>
                  <a:srgbClr val="FFFFFF"/>
                </a:solidFill>
                <a:latin typeface="Montserrat"/>
              </a:rPr>
              <a:t> </a:t>
            </a:r>
          </a:p>
          <a:p>
            <a:pPr>
              <a:lnSpc>
                <a:spcPts val="3807"/>
              </a:lnSpc>
            </a:pPr>
          </a:p>
          <a:p>
            <a:pPr marL="587236" indent="-293618" lvl="1">
              <a:lnSpc>
                <a:spcPts val="3807"/>
              </a:lnSpc>
              <a:buFont typeface="Arial"/>
              <a:buChar char="•"/>
            </a:pPr>
            <a:r>
              <a:rPr lang="en-US" sz="2719">
                <a:solidFill>
                  <a:srgbClr val="FFFFFF"/>
                </a:solidFill>
                <a:latin typeface="Montserrat Bold"/>
              </a:rPr>
              <a:t>ThreeJS</a:t>
            </a:r>
            <a:r>
              <a:rPr lang="en-US" sz="2719">
                <a:solidFill>
                  <a:srgbClr val="FFFFFF"/>
                </a:solidFill>
                <a:latin typeface="Montserrat"/>
              </a:rPr>
              <a:t> Documentation. Retrieved from </a:t>
            </a:r>
            <a:r>
              <a:rPr lang="en-US" sz="2719" u="sng">
                <a:solidFill>
                  <a:srgbClr val="FFFFFF"/>
                </a:solidFill>
                <a:latin typeface="Montserrat"/>
                <a:hlinkClick r:id="rId8" tooltip="https://threejs.org/docs/"/>
              </a:rPr>
              <a:t>https://threejs.org/docs/</a:t>
            </a:r>
          </a:p>
          <a:p>
            <a:pPr>
              <a:lnSpc>
                <a:spcPts val="3807"/>
              </a:lnSpc>
            </a:pPr>
          </a:p>
          <a:p>
            <a:pPr marL="587236" indent="-293618" lvl="1">
              <a:lnSpc>
                <a:spcPts val="3807"/>
              </a:lnSpc>
              <a:buFont typeface="Arial"/>
              <a:buChar char="•"/>
            </a:pPr>
            <a:r>
              <a:rPr lang="en-US" sz="2719">
                <a:solidFill>
                  <a:srgbClr val="FFFFFF"/>
                </a:solidFill>
                <a:latin typeface="Montserrat"/>
              </a:rPr>
              <a:t>W3 Schools. Retrieved from </a:t>
            </a:r>
            <a:r>
              <a:rPr lang="en-US" sz="2719" u="sng">
                <a:solidFill>
                  <a:srgbClr val="FFFFFF"/>
                </a:solidFill>
                <a:latin typeface="Montserrat"/>
              </a:rPr>
              <a:t>https://www.w3schools.com/</a:t>
            </a:r>
          </a:p>
          <a:p>
            <a:pPr>
              <a:lnSpc>
                <a:spcPts val="3807"/>
              </a:lnSpc>
            </a:pPr>
          </a:p>
          <a:p>
            <a:pPr marL="587236" indent="-293618" lvl="1">
              <a:lnSpc>
                <a:spcPts val="3807"/>
              </a:lnSpc>
              <a:buFont typeface="Arial"/>
              <a:buChar char="•"/>
            </a:pPr>
            <a:r>
              <a:rPr lang="en-US" sz="2719">
                <a:solidFill>
                  <a:srgbClr val="FFFFFF"/>
                </a:solidFill>
                <a:latin typeface="Montserrat"/>
              </a:rPr>
              <a:t>Youtube Video - Import GLTF Model. Retrieved from </a:t>
            </a:r>
            <a:r>
              <a:rPr lang="en-US" sz="2719" u="sng">
                <a:solidFill>
                  <a:srgbClr val="FFFFFF"/>
                </a:solidFill>
                <a:latin typeface="Montserrat"/>
              </a:rPr>
              <a:t>https://www.youtube.com/watch?v=WBe3xrV4CPM&amp;pp=ygURaW1wb3J0IGdsdGYgbW9kZWw%3D</a:t>
            </a:r>
          </a:p>
          <a:p>
            <a:pPr>
              <a:lnSpc>
                <a:spcPts val="3807"/>
              </a:lnSpc>
            </a:pPr>
          </a:p>
          <a:p>
            <a:pPr marL="587236" indent="-293618" lvl="1">
              <a:lnSpc>
                <a:spcPts val="3807"/>
              </a:lnSpc>
              <a:buFont typeface="Arial"/>
              <a:buChar char="•"/>
            </a:pPr>
            <a:r>
              <a:rPr lang="en-US" sz="2719">
                <a:solidFill>
                  <a:srgbClr val="FFFFFF"/>
                </a:solidFill>
                <a:latin typeface="Montserrat"/>
              </a:rPr>
              <a:t>Youtube Video - ThreJS Module Import. Retrieved from </a:t>
            </a:r>
            <a:r>
              <a:rPr lang="en-US" sz="2719" u="sng">
                <a:solidFill>
                  <a:srgbClr val="FFFFFF"/>
                </a:solidFill>
                <a:latin typeface="Montserrat"/>
              </a:rPr>
              <a:t>https://www.youtube.com/watch?v=PZsKzYoIaZA&amp;pp=ygUVcHJvYmxlbXMgd2l0aCB0aHJlZWpz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354044" y="1024236"/>
            <a:ext cx="6896632" cy="68966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831439" y="3191290"/>
            <a:ext cx="8086060" cy="80860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928816" y="449266"/>
            <a:ext cx="12718369" cy="938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1823539" y="2903539"/>
            <a:ext cx="5366128" cy="50173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71219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57310" y="3559519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João Afonso Pereira Ferreira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57310" y="5364578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103037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57310" y="6267108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MIECT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57310" y="4462049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ferreiraafonsojoao@ua.pt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12719" r="38317" b="0"/>
          <a:stretch>
            <a:fillRect/>
          </a:stretch>
        </p:blipFill>
        <p:spPr>
          <a:xfrm flipH="false" flipV="false" rot="0"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723930" y="7158233"/>
            <a:ext cx="8206602" cy="625753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23544" t="15342" r="23544" b="0"/>
          <a:stretch>
            <a:fillRect/>
          </a:stretch>
        </p:blipFill>
        <p:spPr>
          <a:xfrm flipH="false" flipV="false" rot="0">
            <a:off x="11723930" y="761751"/>
            <a:ext cx="5970596" cy="597059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828675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Project About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9268" y="2690572"/>
            <a:ext cx="12631231" cy="614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A game developed in ThreeJS;</a:t>
            </a:r>
          </a:p>
          <a:p>
            <a:pPr>
              <a:lnSpc>
                <a:spcPts val="4057"/>
              </a:lnSpc>
            </a:pPr>
          </a:p>
          <a:p>
            <a:pPr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The user can:</a:t>
            </a:r>
          </a:p>
          <a:p>
            <a:pPr marL="1251479" indent="-417160" lvl="2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Toggle visibilities;</a:t>
            </a:r>
          </a:p>
          <a:p>
            <a:pPr marL="1251479" indent="-417160" lvl="2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I</a:t>
            </a:r>
            <a:r>
              <a:rPr lang="en-US" sz="2898">
                <a:solidFill>
                  <a:srgbClr val="FFFFFF"/>
                </a:solidFill>
                <a:latin typeface="Montserrat"/>
              </a:rPr>
              <a:t>ncrease/decrease illumination;</a:t>
            </a:r>
          </a:p>
          <a:p>
            <a:pPr marL="1251479" indent="-417160" lvl="2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Play the game;</a:t>
            </a:r>
          </a:p>
          <a:p>
            <a:pPr marL="1251479" indent="-417160" lvl="2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Explore the space with 3rd person view rocket;</a:t>
            </a:r>
          </a:p>
          <a:p>
            <a:pPr>
              <a:lnSpc>
                <a:spcPts val="4057"/>
              </a:lnSpc>
            </a:pPr>
          </a:p>
          <a:p>
            <a:pPr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Game url: </a:t>
            </a:r>
          </a:p>
          <a:p>
            <a:pPr marL="1251479" indent="-417160" lvl="2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https://joaoafonso02.github.io/MessyOrbitGalaxy_ICG/source/</a:t>
            </a:r>
          </a:p>
          <a:p>
            <a:pPr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Project Github Repository:</a:t>
            </a:r>
          </a:p>
          <a:p>
            <a:pPr marL="1251479" indent="-417160" lvl="2">
              <a:lnSpc>
                <a:spcPts val="4057"/>
              </a:lnSpc>
              <a:buFont typeface="Arial"/>
              <a:buChar char="⚬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 https://github.com/joaoafonso02/MessyOrbitGalaxy_ICG/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232">
            <a:off x="6236844" y="-2681444"/>
            <a:ext cx="17572136" cy="59327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74232">
            <a:off x="-7899827" y="1838605"/>
            <a:ext cx="17572136" cy="59327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232">
            <a:off x="2173687" y="7935773"/>
            <a:ext cx="17572136" cy="593271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3508" y="3827728"/>
            <a:ext cx="2597562" cy="23944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17258" y="4351043"/>
            <a:ext cx="1548055" cy="159443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05817" y="4520554"/>
            <a:ext cx="1255418" cy="125541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362341"/>
            <a:ext cx="15661073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Neue Machina UltraBold"/>
              </a:rPr>
              <a:t>Goals - What to expect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17258" y="6818193"/>
            <a:ext cx="3364925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DM Sans Bold"/>
              </a:rPr>
              <a:t>ILLUMINATION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65933" y="5548280"/>
            <a:ext cx="227691" cy="22769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32132" y="4121382"/>
            <a:ext cx="227691" cy="22769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62185" y="4235228"/>
            <a:ext cx="227691" cy="22769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alphaModFix amt="9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60369" y="5434435"/>
            <a:ext cx="227691" cy="22769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05817" y="4007536"/>
            <a:ext cx="227691" cy="22769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56896" y="4520554"/>
            <a:ext cx="227691" cy="22769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89935" y="5548280"/>
            <a:ext cx="227691" cy="22769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66223" y="4577271"/>
            <a:ext cx="227691" cy="22769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31609" y="5320589"/>
            <a:ext cx="227691" cy="22769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390042" y="3999144"/>
            <a:ext cx="227691" cy="22769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7757" y="5775971"/>
            <a:ext cx="227691" cy="22769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40012" y="-4091513"/>
            <a:ext cx="7966832" cy="796683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13262" y="4577271"/>
            <a:ext cx="2187993" cy="1829709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9195094" y="3966011"/>
            <a:ext cx="2388387" cy="2364503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5477780" y="4462919"/>
            <a:ext cx="1313053" cy="131305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886240" y="3966011"/>
            <a:ext cx="2109681" cy="2114968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28700" y="6818193"/>
            <a:ext cx="3364925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DM Sans Bold"/>
              </a:rPr>
              <a:t>CREATE GALAXY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94375" y="6818193"/>
            <a:ext cx="3364925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DM Sans Bold"/>
              </a:rPr>
              <a:t>GAME RESULT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05817" y="6818193"/>
            <a:ext cx="3364925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FFFFFF"/>
                </a:solidFill>
                <a:latin typeface="DM Sans Bold"/>
              </a:rPr>
              <a:t>ANIMATIONS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1137" y="594816"/>
            <a:ext cx="7465233" cy="74652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77851" y="485116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Scene Composition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788974" y="1621283"/>
            <a:ext cx="5382042" cy="562827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60209" y="2367285"/>
            <a:ext cx="9218676" cy="9218676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077851" y="3680648"/>
            <a:ext cx="11475480" cy="11475480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489" y="8197505"/>
            <a:ext cx="3427039" cy="1220883"/>
            <a:chOff x="0" y="0"/>
            <a:chExt cx="4569386" cy="162784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569386" cy="1627844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161948" y="236383"/>
              <a:ext cx="4245489" cy="1107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8"/>
                </a:lnSpc>
                <a:spcBef>
                  <a:spcPct val="0"/>
                </a:spcBef>
              </a:pPr>
              <a:r>
                <a:rPr lang="en-US" sz="2455">
                  <a:solidFill>
                    <a:srgbClr val="01204C"/>
                  </a:solidFill>
                  <a:latin typeface="Montserrat Bold"/>
                </a:rPr>
                <a:t>Sphere background nucleus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23739" t="16894" r="24319" b="0"/>
          <a:stretch>
            <a:fillRect/>
          </a:stretch>
        </p:blipFill>
        <p:spPr>
          <a:xfrm flipH="false" flipV="false" rot="0">
            <a:off x="6280381" y="4864633"/>
            <a:ext cx="5068198" cy="506819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86924" y="8197505"/>
            <a:ext cx="3427039" cy="122088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414630" y="8362887"/>
            <a:ext cx="2853714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Bold"/>
              </a:rPr>
              <a:t>Gems designed with Gem texture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963880" y="6363118"/>
            <a:ext cx="3427039" cy="1220883"/>
            <a:chOff x="0" y="0"/>
            <a:chExt cx="4569386" cy="1627844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569386" cy="1627844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210618" y="236383"/>
              <a:ext cx="4245489" cy="1107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8"/>
                </a:lnSpc>
                <a:spcBef>
                  <a:spcPct val="0"/>
                </a:spcBef>
              </a:pPr>
              <a:r>
                <a:rPr lang="en-US" sz="2455">
                  <a:solidFill>
                    <a:srgbClr val="01204C"/>
                  </a:solidFill>
                  <a:latin typeface="Montserrat Bold"/>
                </a:rPr>
                <a:t>Blue Lightsaber (Light Source)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37049" y="6366181"/>
            <a:ext cx="3427039" cy="1220883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679971" y="6528499"/>
            <a:ext cx="3184117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Bold"/>
              </a:rPr>
              <a:t>Easter eggs inside the planets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102071" y="3314816"/>
            <a:ext cx="3427039" cy="1220883"/>
            <a:chOff x="0" y="0"/>
            <a:chExt cx="4569386" cy="1627844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569386" cy="1627844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210618" y="236383"/>
              <a:ext cx="4245489" cy="1107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8"/>
                </a:lnSpc>
                <a:spcBef>
                  <a:spcPct val="0"/>
                </a:spcBef>
              </a:pPr>
              <a:r>
                <a:rPr lang="en-US" sz="2455">
                  <a:solidFill>
                    <a:srgbClr val="01204C"/>
                  </a:solidFill>
                  <a:latin typeface="Montserrat Bold"/>
                </a:rPr>
                <a:t>GLTF Load Models Imported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585962" y="4535699"/>
            <a:ext cx="3427039" cy="1220883"/>
            <a:chOff x="0" y="0"/>
            <a:chExt cx="4569386" cy="1627844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569386" cy="1627844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210618" y="236383"/>
              <a:ext cx="4245489" cy="1107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8"/>
                </a:lnSpc>
                <a:spcBef>
                  <a:spcPct val="0"/>
                </a:spcBef>
              </a:pPr>
              <a:r>
                <a:rPr lang="en-US" sz="2455">
                  <a:solidFill>
                    <a:srgbClr val="01204C"/>
                  </a:solidFill>
                  <a:latin typeface="Montserrat Bold"/>
                </a:rPr>
                <a:t>Stars Animation using noise ThreeJS 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615217" y="4535699"/>
            <a:ext cx="3427039" cy="1220883"/>
            <a:chOff x="0" y="0"/>
            <a:chExt cx="4569386" cy="1627844"/>
          </a:xfrm>
        </p:grpSpPr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569386" cy="1627844"/>
            </a:xfrm>
            <a:prstGeom prst="rect">
              <a:avLst/>
            </a:prstGeom>
          </p:spPr>
        </p:pic>
        <p:sp>
          <p:nvSpPr>
            <p:cNvPr name="TextBox 29" id="29"/>
            <p:cNvSpPr txBox="true"/>
            <p:nvPr/>
          </p:nvSpPr>
          <p:spPr>
            <a:xfrm rot="0">
              <a:off x="210618" y="236383"/>
              <a:ext cx="4245489" cy="1107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38"/>
                </a:lnSpc>
                <a:spcBef>
                  <a:spcPct val="0"/>
                </a:spcBef>
              </a:pPr>
              <a:r>
                <a:rPr lang="en-US" sz="2455">
                  <a:solidFill>
                    <a:srgbClr val="01204C"/>
                  </a:solidFill>
                  <a:latin typeface="Montserrat Bold"/>
                </a:rPr>
                <a:t>Objects rotate around theirselves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168384" y="-2084520"/>
            <a:ext cx="8831880" cy="88318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t="0" r="38317" b="0"/>
          <a:stretch>
            <a:fillRect/>
          </a:stretch>
        </p:blipFill>
        <p:spPr>
          <a:xfrm flipH="false" flipV="false" rot="0">
            <a:off x="13008264" y="99307"/>
            <a:ext cx="6511191" cy="1128030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46122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565187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7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247556" y="3125236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54975" r="-54975" t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66592" y="2797072"/>
            <a:ext cx="4290504" cy="6461228"/>
            <a:chOff x="0" y="0"/>
            <a:chExt cx="1565187" cy="2357074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565187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7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72755" y="3125236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10321" r="-1937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56104" y="2797072"/>
            <a:ext cx="4290504" cy="6461228"/>
            <a:chOff x="0" y="0"/>
            <a:chExt cx="1565187" cy="2357074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565187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7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362267" y="3125236"/>
            <a:ext cx="3678177" cy="367817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179" r="-3179" t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3223036">
            <a:off x="15631061" y="3684321"/>
            <a:ext cx="6022673" cy="3553377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609980" y="7958530"/>
            <a:ext cx="2953329" cy="37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Controlled by player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9336" y="6863283"/>
            <a:ext cx="3594618" cy="47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latin typeface="Montserrat Semi-Bold Bold"/>
              </a:rPr>
              <a:t>Rocket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59822" y="7368111"/>
            <a:ext cx="2453646" cy="35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091">
                <a:solidFill>
                  <a:srgbClr val="FFFFFF"/>
                </a:solidFill>
                <a:latin typeface="Montserrat Bold"/>
              </a:rPr>
              <a:t>GTLF Model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35179" y="7930590"/>
            <a:ext cx="2953329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One of the Light Sources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14534" y="6863283"/>
            <a:ext cx="3594618" cy="47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latin typeface="Montserrat Semi-Bold Bold"/>
              </a:rPr>
              <a:t>Sun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85020" y="7368111"/>
            <a:ext cx="2453646" cy="35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091">
                <a:solidFill>
                  <a:srgbClr val="FFFFFF"/>
                </a:solidFill>
                <a:latin typeface="Montserrat Bold"/>
              </a:rPr>
              <a:t>GLTF Model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24691" y="7930590"/>
            <a:ext cx="2953329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Pickable gems to complete the game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04046" y="6863283"/>
            <a:ext cx="3594618" cy="47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latin typeface="Montserrat Semi-Bold Bold"/>
              </a:rPr>
              <a:t>Gem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15901" y="7401131"/>
            <a:ext cx="2770908" cy="35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091">
                <a:solidFill>
                  <a:srgbClr val="FFFFFF"/>
                </a:solidFill>
                <a:latin typeface="Montserrat Bold"/>
              </a:rPr>
              <a:t>Made using textures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077851" y="1025766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Scene Composition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79496" y="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81976" y="-1991669"/>
            <a:ext cx="7242652" cy="72426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50949" y="4153981"/>
            <a:ext cx="2972074" cy="295721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109570" y="3433698"/>
            <a:ext cx="2068860" cy="34196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419079" y="3922786"/>
            <a:ext cx="1889331" cy="3419603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1815" r="0" b="0"/>
          <a:stretch>
            <a:fillRect/>
          </a:stretch>
        </p:blipFill>
        <p:spPr>
          <a:xfrm flipH="false" flipV="false" rot="0">
            <a:off x="5335380" y="2943143"/>
            <a:ext cx="7718709" cy="611968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35304" y="1448682"/>
            <a:ext cx="14318861" cy="1494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8"/>
              </a:lnSpc>
            </a:pPr>
            <a:r>
              <a:rPr lang="en-US" sz="8662">
                <a:solidFill>
                  <a:srgbClr val="FFFFFF"/>
                </a:solidFill>
                <a:latin typeface="Neue Machina UltraBold"/>
              </a:rPr>
              <a:t>Models and Animations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290504" cy="4970298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882" y="6874980"/>
            <a:ext cx="6095177" cy="6095177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1487719" y="3342394"/>
            <a:ext cx="4290504" cy="4970298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5349" b="0"/>
          <a:stretch>
            <a:fillRect/>
          </a:stretch>
        </p:blipFill>
        <p:spPr>
          <a:xfrm flipH="false" flipV="false"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28700" y="828675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Roadmap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371" y="3741078"/>
            <a:ext cx="2598564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P1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371" y="5125720"/>
            <a:ext cx="2991261" cy="249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Idea Generation</a:t>
            </a:r>
          </a:p>
          <a:p>
            <a:pPr>
              <a:lnSpc>
                <a:spcPts val="3359"/>
              </a:lnSpc>
            </a:pP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Related Work Research</a:t>
            </a:r>
          </a:p>
          <a:p>
            <a:pPr>
              <a:lnSpc>
                <a:spcPts val="3359"/>
              </a:lnSpc>
            </a:pP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Concept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67500" y="3741078"/>
            <a:ext cx="2598564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P2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104" y="3741078"/>
            <a:ext cx="2598564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Bold"/>
              </a:rPr>
              <a:t>P3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67500" y="5125720"/>
            <a:ext cx="3246723" cy="291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ThreeJS Library Exploration</a:t>
            </a:r>
          </a:p>
          <a:p>
            <a:pPr>
              <a:lnSpc>
                <a:spcPts val="3359"/>
              </a:lnSpc>
            </a:pP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Low-Fidelity Prototype(paper)</a:t>
            </a:r>
          </a:p>
          <a:p>
            <a:pPr>
              <a:lnSpc>
                <a:spcPts val="3359"/>
              </a:lnSpc>
            </a:pP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Build Game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1104" y="5125720"/>
            <a:ext cx="3246723" cy="332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Development &amp; Implementation</a:t>
            </a:r>
          </a:p>
          <a:p>
            <a:pPr>
              <a:lnSpc>
                <a:spcPts val="3359"/>
              </a:lnSpc>
            </a:pP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Add Features to game</a:t>
            </a:r>
          </a:p>
          <a:p>
            <a:pPr>
              <a:lnSpc>
                <a:spcPts val="3359"/>
              </a:lnSpc>
            </a:pP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</a:rPr>
              <a:t>Testing</a:t>
            </a: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19280" y="-1644905"/>
            <a:ext cx="8831880" cy="88318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t="0" r="38317" b="0"/>
          <a:stretch>
            <a:fillRect/>
          </a:stretch>
        </p:blipFill>
        <p:spPr>
          <a:xfrm flipH="false" flipV="false" rot="0">
            <a:off x="13957758" y="779330"/>
            <a:ext cx="6511191" cy="11280306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04948" y="1968258"/>
            <a:ext cx="5207653" cy="520765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6998" b="-2595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733044" y="2080934"/>
            <a:ext cx="5220322" cy="522032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10321" r="-1937" t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4238979">
            <a:off x="-612177" y="-2695163"/>
            <a:ext cx="3493701" cy="577471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3223036">
            <a:off x="15594567" y="7295814"/>
            <a:ext cx="6022673" cy="355337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117305" y="8510821"/>
            <a:ext cx="2953329" cy="154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Blue LighSaber modified in Blender (original green with some defects)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6660" y="7415575"/>
            <a:ext cx="3594618" cy="47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latin typeface="Montserrat Semi-Bold Bold"/>
              </a:rPr>
              <a:t>LightSaber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67146" y="7920402"/>
            <a:ext cx="2453646" cy="35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091">
                <a:solidFill>
                  <a:srgbClr val="FFFFFF"/>
                </a:solidFill>
                <a:latin typeface="Montserrat Bold"/>
              </a:rPr>
              <a:t>GTLF 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16699" y="8671818"/>
            <a:ext cx="2953329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Sun from Fabric 3D Models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45895" y="7487330"/>
            <a:ext cx="3594618" cy="47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latin typeface="Montserrat Semi-Bold Bold"/>
              </a:rPr>
              <a:t>Sun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16382" y="7953422"/>
            <a:ext cx="2453646" cy="35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091">
                <a:solidFill>
                  <a:srgbClr val="FFFFFF"/>
                </a:solidFill>
                <a:latin typeface="Montserrat Bold"/>
              </a:rPr>
              <a:t>GLTF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17470" y="8521745"/>
            <a:ext cx="295332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</a:rPr>
              <a:t>The "Saturn planet" it's in front of Grogu and panel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93164" y="7520350"/>
            <a:ext cx="3594618" cy="47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latin typeface="Montserrat Semi-Bold Bold"/>
              </a:rPr>
              <a:t>Shadows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08680" y="8079575"/>
            <a:ext cx="2770908" cy="35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091">
                <a:solidFill>
                  <a:srgbClr val="FFFFFF"/>
                </a:solidFill>
                <a:latin typeface="Montserrat Bold"/>
              </a:rPr>
              <a:t>By illumination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27215" y="368402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Illumination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483973" y="2068265"/>
            <a:ext cx="5220322" cy="5220322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1865" r="-21865" t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0">
            <a:off x="14020057" y="-2331083"/>
            <a:ext cx="4903845" cy="56366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User Interaction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88163"/>
            <a:ext cx="11887695" cy="4652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Orbit Controls from ThreJS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Rocket Movement (keyboard - Arrow keys and W, S)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Possible to explore the scene if user decides to leave the game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User can play the game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DAFj5w4cIHk</dc:identifier>
  <dcterms:modified xsi:type="dcterms:W3CDTF">2011-08-01T06:04:30Z</dcterms:modified>
  <cp:revision>1</cp:revision>
  <dc:title>Messy Orbit Galaxy</dc:title>
</cp:coreProperties>
</file>